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66" r:id="rId6"/>
    <p:sldId id="257" r:id="rId7"/>
    <p:sldId id="262" r:id="rId8"/>
    <p:sldId id="256" r:id="rId9"/>
    <p:sldId id="264" r:id="rId10"/>
    <p:sldId id="272" r:id="rId11"/>
    <p:sldId id="274" r:id="rId12"/>
    <p:sldId id="273" r:id="rId13"/>
    <p:sldId id="25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sey Steinmetz" initials="LS" lastIdx="6" clrIdx="0">
    <p:extLst>
      <p:ext uri="{19B8F6BF-5375-455C-9EA6-DF929625EA0E}">
        <p15:presenceInfo xmlns:p15="http://schemas.microsoft.com/office/powerpoint/2012/main" userId="S::lynsey.steinmetz@autotechgroup.co.uk::f98d9f62-061b-45c3-aae9-f4e47ee900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3"/>
    <p:restoredTop sz="95964"/>
  </p:normalViewPr>
  <p:slideViewPr>
    <p:cSldViewPr snapToGrid="0" snapToObjects="1">
      <p:cViewPr varScale="1">
        <p:scale>
          <a:sx n="109" d="100"/>
          <a:sy n="109" d="100"/>
        </p:scale>
        <p:origin x="612" y="114"/>
      </p:cViewPr>
      <p:guideLst>
        <p:guide pos="37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31F6F3-46BF-FA4F-8A7A-1FDE46EF37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0672" y="0"/>
            <a:ext cx="5291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4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06494-6626-2745-9465-114515CC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3848B-D94E-E549-9450-046C2987C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DC7CC-32C4-1B49-9FE9-F29263DF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B4F-04DA-B445-A532-3CD473D23DE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BF558-74E1-8943-8D38-E6F2A1A9B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83F90-BC4C-434D-AF15-EB71BDB4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03E7-8555-D645-9138-89E43DE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5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A20A8-6FC3-2544-B5FD-278B3D8AC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1F4D70-CF1F-E340-8DAB-691CB5E8D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F132F-8A73-654D-9476-F43D11006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B4F-04DA-B445-A532-3CD473D23DE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66B9B-D69F-E048-B65A-550D2892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6C7DE-BFF0-AB4F-8E5A-C3BFF53D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03E7-8555-D645-9138-89E43DE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5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247B9F-C47C-B84F-9633-DCCBE8852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5291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2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4482C-4F80-A046-8E6C-C80A07DC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BC25D-A0CB-304C-93F5-BF62E6741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E4956-9220-6D4D-A196-EF7DD95B6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B4F-04DA-B445-A532-3CD473D23DE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A2A4A-81AC-6445-BD7C-85510960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3BD8E-1DD8-6041-A147-045039E1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03E7-8555-D645-9138-89E43DE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46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83354-52DE-C84B-A904-F7877417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6033-EE3E-F049-A9F0-E461804EC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23626-20C5-724E-98EE-8FB578D8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745D61-53D6-624E-A3E5-62F54B30B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B4F-04DA-B445-A532-3CD473D23DE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D3D34-1951-7445-9D3E-32B41E2C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9C4B8-DC89-C243-BA16-CC25D72C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03E7-8555-D645-9138-89E43DE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1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4192B-8EC4-5042-96D8-7507C1842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D1193-5078-3949-85B8-CFEB21517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0464C-BF82-FC44-82FB-44756E118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237E3D-6585-0B42-9440-718375B1D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7C5838-6125-9A46-B7CE-318FE6B9D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D7DC5-85E0-8642-88D7-C1E381F4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B4F-04DA-B445-A532-3CD473D23DE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653CE3-2ED7-464B-A43C-23A18D02E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C996A-D5AE-984B-B990-B09B0C9E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03E7-8555-D645-9138-89E43DE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0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CA16-9817-0546-9781-53799D8A1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F9030-984B-214F-83CE-B77EFE87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B4F-04DA-B445-A532-3CD473D23DE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0EAE7-3590-1248-99AB-09E91A99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20128-46B1-4748-9767-19E7CA71B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03E7-8555-D645-9138-89E43DE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3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F648B-B240-EF43-BB60-C418FDFB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B4F-04DA-B445-A532-3CD473D23DE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B0583-5892-5B4C-8370-3160F106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533B5-E42B-7D4A-AE01-3EFA6054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03E7-8555-D645-9138-89E43DE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6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CB4E-19A3-594D-AB0A-510AE189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CF526-9EC5-CE41-B290-4F84D0F49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6517C-7A7D-7941-A2E8-9D19646EA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9143C-D55E-3842-B5FC-FDD372F5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B4F-04DA-B445-A532-3CD473D23DE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22AD6-2DA1-2F4B-B9B4-5B2AA4D82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8B7A4-0B5B-2449-AFEC-E48B2F42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03E7-8555-D645-9138-89E43DE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8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F997-76FA-8640-B169-CF63DF0E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0CCCC2-AE95-7442-B6DF-12A598722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D2607-ECB5-AC4D-BA56-CCCD590EC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28B154-86A6-A54E-A51B-C30E617D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D0B4F-04DA-B445-A532-3CD473D23DE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7EE27-5FDB-044B-8D6D-C31D1FD3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20927-70E1-8048-A766-7964AD2E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03E7-8555-D645-9138-89E43DE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E987B-5450-9245-A858-590177362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0D575-D2D4-4245-A299-F9D36C06D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D352C-953D-C847-8316-6605FCC3B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D0B4F-04DA-B445-A532-3CD473D23DE0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9D595-70C5-4549-AF7B-38BB01EAE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8E92A-A9BF-E348-8A73-53FB730A7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A03E7-8555-D645-9138-89E43DEF6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2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ys21PRa8ZQ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9A955-517A-6B49-B505-B14E4E2CA5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7039" y="4412291"/>
            <a:ext cx="1934429" cy="215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28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C552D4-5F60-9448-8D74-6A99466B5616}"/>
              </a:ext>
            </a:extLst>
          </p:cNvPr>
          <p:cNvSpPr/>
          <p:nvPr/>
        </p:nvSpPr>
        <p:spPr>
          <a:xfrm>
            <a:off x="192191" y="2694432"/>
            <a:ext cx="10472761" cy="2700004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0A3920-3555-4448-909E-72E7DD397983}"/>
              </a:ext>
            </a:extLst>
          </p:cNvPr>
          <p:cNvSpPr txBox="1"/>
          <p:nvPr/>
        </p:nvSpPr>
        <p:spPr>
          <a:xfrm>
            <a:off x="310162" y="2920044"/>
            <a:ext cx="10342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Montserrat Medium" pitchFamily="2" charset="77"/>
              </a:rPr>
              <a:t>Paid internships are a great way to try out young talent before bringing them on full time.</a:t>
            </a:r>
            <a:endParaRPr lang="en-US" sz="4800" dirty="0">
              <a:latin typeface="Montserrat Medium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126F9A-DBEF-4D40-B406-6771DC4D70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84" y="181550"/>
            <a:ext cx="1096177" cy="12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6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A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534CBA-52A4-0042-9CF8-5FFBDDEC45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57792"/>
            <a:ext cx="3855368" cy="372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AF2E7C-43E9-864A-ACCE-B5FAB6065C41}"/>
              </a:ext>
            </a:extLst>
          </p:cNvPr>
          <p:cNvSpPr txBox="1"/>
          <p:nvPr/>
        </p:nvSpPr>
        <p:spPr>
          <a:xfrm>
            <a:off x="508345" y="5193555"/>
            <a:ext cx="3990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Montserrat" pitchFamily="2" charset="77"/>
              </a:rPr>
              <a:t>Autotech Academy</a:t>
            </a:r>
            <a:endParaRPr lang="en-GB" sz="1600" dirty="0">
              <a:solidFill>
                <a:schemeClr val="bg1"/>
              </a:solidFill>
              <a:latin typeface="Montserrat" pitchFamily="2" charset="77"/>
            </a:endParaRPr>
          </a:p>
          <a:p>
            <a:r>
              <a:rPr lang="en-GB" sz="1600" dirty="0">
                <a:solidFill>
                  <a:schemeClr val="bg1"/>
                </a:solidFill>
                <a:latin typeface="Montserrat" pitchFamily="2" charset="77"/>
              </a:rPr>
              <a:t>Libra Building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" pitchFamily="2" charset="77"/>
              </a:rPr>
              <a:t>Linford Wood Business Park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" pitchFamily="2" charset="77"/>
              </a:rPr>
              <a:t>Sunrise Parkway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" pitchFamily="2" charset="77"/>
              </a:rPr>
              <a:t>Milton Keynes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" pitchFamily="2" charset="77"/>
              </a:rPr>
              <a:t>MK14 6PH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3C1F9-B0A2-7D49-AA5A-A2214A11A175}"/>
              </a:ext>
            </a:extLst>
          </p:cNvPr>
          <p:cNvSpPr txBox="1"/>
          <p:nvPr/>
        </p:nvSpPr>
        <p:spPr>
          <a:xfrm>
            <a:off x="4840224" y="1042653"/>
            <a:ext cx="71201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For more information, please contact:</a:t>
            </a:r>
          </a:p>
          <a:p>
            <a:endParaRPr lang="en-US" sz="2600" dirty="0">
              <a:solidFill>
                <a:schemeClr val="bg1"/>
              </a:solidFill>
              <a:latin typeface="Montserrat Medium" pitchFamily="2" charset="77"/>
            </a:endParaRPr>
          </a:p>
          <a:p>
            <a:r>
              <a:rPr lang="en-US" sz="2600" b="1" dirty="0">
                <a:solidFill>
                  <a:schemeClr val="bg1"/>
                </a:solidFill>
                <a:latin typeface="Montserrat" pitchFamily="2" charset="77"/>
              </a:rPr>
              <a:t>James Mackay</a:t>
            </a:r>
          </a:p>
          <a:p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Director, Autotech Academy</a:t>
            </a:r>
          </a:p>
          <a:p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james.mackay@autotechacademy.co.uk</a:t>
            </a:r>
          </a:p>
          <a:p>
            <a:r>
              <a:rPr lang="en-US" sz="2600" dirty="0">
                <a:solidFill>
                  <a:schemeClr val="bg1"/>
                </a:solidFill>
                <a:latin typeface="Montserrat" pitchFamily="2" charset="77"/>
              </a:rPr>
              <a:t>07395 792 790</a:t>
            </a:r>
          </a:p>
          <a:p>
            <a:r>
              <a:rPr lang="en-GB" sz="2600" dirty="0">
                <a:solidFill>
                  <a:schemeClr val="bg1"/>
                </a:solidFill>
                <a:latin typeface="Montserrat" pitchFamily="2" charset="77"/>
              </a:rPr>
              <a:t>01234 240 503</a:t>
            </a:r>
          </a:p>
          <a:p>
            <a:r>
              <a:rPr lang="en-GB" sz="2600" dirty="0">
                <a:solidFill>
                  <a:schemeClr val="bg1"/>
                </a:solidFill>
                <a:latin typeface="Montserrat" pitchFamily="2" charset="77"/>
              </a:rPr>
              <a:t>autotechacademy.co.uk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endParaRPr lang="en-US" sz="2800" dirty="0">
              <a:solidFill>
                <a:schemeClr val="bg1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344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A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65799D-A4B4-0946-8639-0CE37D5387F4}"/>
              </a:ext>
            </a:extLst>
          </p:cNvPr>
          <p:cNvSpPr txBox="1"/>
          <p:nvPr/>
        </p:nvSpPr>
        <p:spPr>
          <a:xfrm>
            <a:off x="1805922" y="2589600"/>
            <a:ext cx="100812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Montserrat" pitchFamily="2" charset="77"/>
              </a:rPr>
              <a:t>An innovative way to counteract</a:t>
            </a:r>
          </a:p>
          <a:p>
            <a:r>
              <a:rPr lang="en-GB" sz="4800" dirty="0">
                <a:solidFill>
                  <a:schemeClr val="bg1"/>
                </a:solidFill>
                <a:latin typeface="Montserrat" pitchFamily="2" charset="77"/>
              </a:rPr>
              <a:t>the shortage of fresh talent entering the automotive industry.</a:t>
            </a:r>
            <a:endParaRPr lang="en-US" sz="4800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013C34E-DBAA-2F4B-8C2E-26A59D342D4F}"/>
              </a:ext>
            </a:extLst>
          </p:cNvPr>
          <p:cNvGrpSpPr/>
          <p:nvPr/>
        </p:nvGrpSpPr>
        <p:grpSpPr>
          <a:xfrm>
            <a:off x="1781058" y="614496"/>
            <a:ext cx="10459769" cy="1496655"/>
            <a:chOff x="792000" y="626688"/>
            <a:chExt cx="10459769" cy="149665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3CC56E-0249-5A4E-A657-5914D85EF73C}"/>
                </a:ext>
              </a:extLst>
            </p:cNvPr>
            <p:cNvSpPr txBox="1"/>
            <p:nvPr/>
          </p:nvSpPr>
          <p:spPr>
            <a:xfrm>
              <a:off x="792000" y="748608"/>
              <a:ext cx="10459769" cy="137473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n-GB" sz="4800" dirty="0">
                  <a:solidFill>
                    <a:schemeClr val="bg1"/>
                  </a:solidFill>
                  <a:latin typeface="Montserrat Medium" pitchFamily="2" charset="77"/>
                </a:rPr>
                <a:t>Introducing</a:t>
              </a:r>
            </a:p>
            <a:p>
              <a:pPr>
                <a:lnSpc>
                  <a:spcPts val="5000"/>
                </a:lnSpc>
              </a:pPr>
              <a:r>
                <a:rPr lang="en-GB" sz="4800" dirty="0">
                  <a:solidFill>
                    <a:schemeClr val="bg1"/>
                  </a:solidFill>
                  <a:latin typeface="Montserrat Medium"/>
                </a:rPr>
                <a:t>Autotech Academy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BE990D4-92D1-2144-BFD0-3CCBEC31C342}"/>
                </a:ext>
              </a:extLst>
            </p:cNvPr>
            <p:cNvCxnSpPr>
              <a:cxnSpLocks/>
            </p:cNvCxnSpPr>
            <p:nvPr/>
          </p:nvCxnSpPr>
          <p:spPr>
            <a:xfrm>
              <a:off x="902208" y="626688"/>
              <a:ext cx="361398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6CF5A9A-4BE9-1E49-8CDA-92419D2FF0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245" y="499996"/>
            <a:ext cx="1291510" cy="143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5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4EB257-7498-954E-A2B6-894DBBCEFE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881" y="227871"/>
            <a:ext cx="1096177" cy="122354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F7C48FD7-0779-8441-943E-98CE09601902}"/>
              </a:ext>
            </a:extLst>
          </p:cNvPr>
          <p:cNvSpPr txBox="1">
            <a:spLocks/>
          </p:cNvSpPr>
          <p:nvPr/>
        </p:nvSpPr>
        <p:spPr>
          <a:xfrm>
            <a:off x="200881" y="1449490"/>
            <a:ext cx="6742360" cy="4826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ea typeface="Calibri" panose="020F0502020204030204" pitchFamily="34" charset="0"/>
                <a:cs typeface="Times New Roman" panose="02020603050405020304" pitchFamily="18" charset="0"/>
              </a:rPr>
              <a:t>Autotech Academy is a division of Autotech Recruit, formed in 2010. Since then, we have filled a gap in the automotive aftermarket for temporary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</a:rPr>
              <a:t>The company now operates the largest network of temporary vehicle technicians and MOT testers in the UK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ea typeface="Calibri" panose="020F0502020204030204" pitchFamily="34" charset="0"/>
                <a:cs typeface="Times New Roman" panose="02020603050405020304" pitchFamily="18" charset="0"/>
              </a:rPr>
              <a:t>We have educated the industry on the advantages and financial benefits of using contractors – something which had not been done before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ea typeface="Calibri" panose="020F0502020204030204" pitchFamily="34" charset="0"/>
                <a:cs typeface="Times New Roman" panose="02020603050405020304" pitchFamily="18" charset="0"/>
              </a:rPr>
              <a:t>We continue to create innovative recruitment and training solutions to overcome challenges within the automotive industry brought on by the skills shortage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2BD308-48B4-6341-9BE7-8A052D0DFFC5}"/>
              </a:ext>
            </a:extLst>
          </p:cNvPr>
          <p:cNvGrpSpPr/>
          <p:nvPr/>
        </p:nvGrpSpPr>
        <p:grpSpPr>
          <a:xfrm>
            <a:off x="8147772" y="2975673"/>
            <a:ext cx="3514003" cy="1672109"/>
            <a:chOff x="8330652" y="2975673"/>
            <a:chExt cx="3514003" cy="16721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B86C0C-DF3B-5C47-867E-1BDED160FAD4}"/>
                </a:ext>
              </a:extLst>
            </p:cNvPr>
            <p:cNvSpPr txBox="1"/>
            <p:nvPr/>
          </p:nvSpPr>
          <p:spPr>
            <a:xfrm>
              <a:off x="8330652" y="3078122"/>
              <a:ext cx="351400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Montserrat" pitchFamily="2" charset="77"/>
                </a:rPr>
                <a:t>THE LAST</a:t>
              </a:r>
            </a:p>
            <a:p>
              <a:r>
                <a:rPr lang="en-US" sz="4800" dirty="0">
                  <a:solidFill>
                    <a:schemeClr val="bg1"/>
                  </a:solidFill>
                  <a:latin typeface="Montserrat" pitchFamily="2" charset="77"/>
                </a:rPr>
                <a:t>10 YEARS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3DB401-28E0-9D42-B735-E1E78A027C19}"/>
                </a:ext>
              </a:extLst>
            </p:cNvPr>
            <p:cNvCxnSpPr>
              <a:cxnSpLocks/>
            </p:cNvCxnSpPr>
            <p:nvPr/>
          </p:nvCxnSpPr>
          <p:spPr>
            <a:xfrm>
              <a:off x="8369085" y="2975673"/>
              <a:ext cx="2981667" cy="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7379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88DD8B-C721-2242-A734-BBBB474EB3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84" y="181550"/>
            <a:ext cx="1096177" cy="121968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545CF3-0614-EC49-814C-C7BC2379690B}"/>
              </a:ext>
            </a:extLst>
          </p:cNvPr>
          <p:cNvSpPr/>
          <p:nvPr/>
        </p:nvSpPr>
        <p:spPr>
          <a:xfrm>
            <a:off x="180000" y="2755392"/>
            <a:ext cx="11174876" cy="281635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B3BA3-3713-8241-84E2-CB53C9BEE409}"/>
              </a:ext>
            </a:extLst>
          </p:cNvPr>
          <p:cNvSpPr txBox="1"/>
          <p:nvPr/>
        </p:nvSpPr>
        <p:spPr>
          <a:xfrm>
            <a:off x="309600" y="2944800"/>
            <a:ext cx="110353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Montserrat Medium" pitchFamily="2" charset="77"/>
              </a:rPr>
              <a:t>We work with 80% of Motor Trader’s </a:t>
            </a:r>
            <a:r>
              <a:rPr lang="en-GB" sz="4400" dirty="0">
                <a:latin typeface="Montserrat Medium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Top 200 dealers along with OEMs, Fast Fit &amp; Independent companies.</a:t>
            </a:r>
          </a:p>
          <a:p>
            <a:endParaRPr lang="en-US" sz="4800" dirty="0"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2806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7840F64-4709-3F4D-9ED6-AC2DB4180B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8666" y="122086"/>
            <a:ext cx="1096177" cy="122354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F7E682-AABC-1047-BC3D-028D10A21476}"/>
              </a:ext>
            </a:extLst>
          </p:cNvPr>
          <p:cNvSpPr txBox="1"/>
          <p:nvPr/>
        </p:nvSpPr>
        <p:spPr>
          <a:xfrm>
            <a:off x="521086" y="3540442"/>
            <a:ext cx="3678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ontserrat" pitchFamily="2" charset="77"/>
              </a:rPr>
              <a:t>ROADMAP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36B6801-8D5A-0447-BFE2-975321771F0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244336" y="1479440"/>
            <a:ext cx="6530975" cy="4953000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cs typeface="Times New Roman" panose="02020603050405020304" pitchFamily="18" charset="0"/>
              </a:rPr>
              <a:t>The industry needs a sustainable pipeline of talent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cs typeface="Times New Roman" panose="02020603050405020304" pitchFamily="18" charset="0"/>
              </a:rPr>
              <a:t>Electric Vehicle &amp; ADAS training needs to be brought to the forefront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cs typeface="Times New Roman" panose="02020603050405020304" pitchFamily="18" charset="0"/>
              </a:rPr>
              <a:t>We want to become a conduit between Level 1-3 qualified college students and the industry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cs typeface="Times New Roman" panose="02020603050405020304" pitchFamily="18" charset="0"/>
              </a:rPr>
              <a:t>We have created a viable solution for the 10,000 college leavers who struggle to secure a role within the industry after qualifying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cs typeface="Times New Roman" panose="02020603050405020304" pitchFamily="18" charset="0"/>
              </a:rPr>
              <a:t>A unique initiative which will fill the skills funnel for the automotive industry through 6-month paid internships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Montserrat Light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/>
                <a:cs typeface="Times New Roman" panose="02020603050405020304" pitchFamily="18" charset="0"/>
              </a:rPr>
              <a:t>A quicker resource solution designed to complement apprenticeship programmes, not replace them</a:t>
            </a: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79E1B6-7402-8946-8B7D-D7B67188C85C}"/>
              </a:ext>
            </a:extLst>
          </p:cNvPr>
          <p:cNvCxnSpPr>
            <a:cxnSpLocks/>
          </p:cNvCxnSpPr>
          <p:nvPr/>
        </p:nvCxnSpPr>
        <p:spPr>
          <a:xfrm>
            <a:off x="635430" y="3394127"/>
            <a:ext cx="3301139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307448-7551-AA47-BEE3-3E3764A46929}"/>
              </a:ext>
            </a:extLst>
          </p:cNvPr>
          <p:cNvSpPr/>
          <p:nvPr/>
        </p:nvSpPr>
        <p:spPr>
          <a:xfrm>
            <a:off x="180000" y="2755392"/>
            <a:ext cx="8028122" cy="2651236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65799D-A4B4-0946-8639-0CE37D5387F4}"/>
              </a:ext>
            </a:extLst>
          </p:cNvPr>
          <p:cNvSpPr txBox="1"/>
          <p:nvPr/>
        </p:nvSpPr>
        <p:spPr>
          <a:xfrm>
            <a:off x="310162" y="2944428"/>
            <a:ext cx="7747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Montserrat Medium" pitchFamily="2" charset="77"/>
              </a:rPr>
              <a:t>The innovation over</a:t>
            </a:r>
          </a:p>
          <a:p>
            <a:r>
              <a:rPr lang="en-US" sz="4800" dirty="0">
                <a:latin typeface="Montserrat Medium" pitchFamily="2" charset="77"/>
              </a:rPr>
              <a:t>5 years in the making.</a:t>
            </a:r>
          </a:p>
          <a:p>
            <a:r>
              <a:rPr lang="en-US" sz="4800" dirty="0">
                <a:latin typeface="Montserrat Medium" pitchFamily="2" charset="77"/>
              </a:rPr>
              <a:t>Watch how it all started.</a:t>
            </a:r>
          </a:p>
        </p:txBody>
      </p:sp>
      <p:pic>
        <p:nvPicPr>
          <p:cNvPr id="5" name="Graphic 4" descr="Play with solid fill">
            <a:hlinkClick r:id="rId3"/>
            <a:extLst>
              <a:ext uri="{FF2B5EF4-FFF2-40B4-BE49-F238E27FC236}">
                <a16:creationId xmlns:a16="http://schemas.microsoft.com/office/drawing/2014/main" id="{E51BA8CB-7690-234D-B92F-A328A8250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1112" y="4848410"/>
            <a:ext cx="1990726" cy="1724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C4268C-1FA7-434F-9235-82BC413ADA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84" y="181550"/>
            <a:ext cx="1096177" cy="12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44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8B86C0C-DF3B-5C47-867E-1BDED160FAD4}"/>
              </a:ext>
            </a:extLst>
          </p:cNvPr>
          <p:cNvSpPr txBox="1"/>
          <p:nvPr/>
        </p:nvSpPr>
        <p:spPr>
          <a:xfrm>
            <a:off x="7770208" y="2287820"/>
            <a:ext cx="48149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" pitchFamily="2" charset="77"/>
              </a:rPr>
              <a:t>BUILDING</a:t>
            </a:r>
          </a:p>
          <a:p>
            <a:r>
              <a:rPr lang="en-US" sz="4400" dirty="0">
                <a:solidFill>
                  <a:schemeClr val="bg1"/>
                </a:solidFill>
                <a:latin typeface="Montserrat" pitchFamily="2" charset="77"/>
              </a:rPr>
              <a:t>YOUR TALENT PIPELINE THROUGH INTERNSHIPS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3241648-44AF-7C49-8B0A-835EE4F6A7F6}"/>
              </a:ext>
            </a:extLst>
          </p:cNvPr>
          <p:cNvSpPr txBox="1">
            <a:spLocks/>
          </p:cNvSpPr>
          <p:nvPr/>
        </p:nvSpPr>
        <p:spPr>
          <a:xfrm>
            <a:off x="227309" y="1689713"/>
            <a:ext cx="7051315" cy="54861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700" dirty="0">
                <a:solidFill>
                  <a:srgbClr val="5DA039"/>
                </a:solidFill>
                <a:latin typeface="Montserrat Medium" pitchFamily="2" charset="77"/>
                <a:cs typeface="Times New Roman" panose="02020603050405020304" pitchFamily="18" charset="0"/>
              </a:rPr>
              <a:t>AUTOTECH ACADEMY WILL:</a:t>
            </a:r>
          </a:p>
          <a:p>
            <a:pPr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Work with FE Colleges to source interns matching your requirements</a:t>
            </a:r>
          </a:p>
          <a:p>
            <a:pPr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Interview and vet internship candidates</a:t>
            </a:r>
          </a:p>
          <a:p>
            <a:pPr marL="0" indent="0">
              <a:buNone/>
            </a:pPr>
            <a:endParaRPr lang="en-GB" sz="17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700" dirty="0">
                <a:solidFill>
                  <a:srgbClr val="5DA039"/>
                </a:solidFill>
                <a:latin typeface="Montserrat Medium" pitchFamily="2" charset="77"/>
                <a:cs typeface="Times New Roman" panose="02020603050405020304" pitchFamily="18" charset="0"/>
              </a:rPr>
              <a:t>AUTOTECH ACADEMY WILL PROVIDE YOUR INTERNS WITH:</a:t>
            </a:r>
            <a:endParaRPr lang="en-GB" sz="17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itchFamily="2" charset="77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A starter toolkit, basic safety workwear and uniform (if relevant)</a:t>
            </a:r>
          </a:p>
          <a:p>
            <a:pPr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Additional Level 2 &amp; 3 Electric/Hybrid Vehicle training</a:t>
            </a:r>
          </a:p>
          <a:p>
            <a:pPr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Access to a vehicle manufacturer’s training courses or equivalent standard through our supporting partners, such as ZF, BOSCH, Michelin, Continental, etc.</a:t>
            </a:r>
          </a:p>
          <a:p>
            <a:pPr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Structured, ongoing support and monitoring of their progress throughout the 6 months</a:t>
            </a:r>
          </a:p>
          <a:p>
            <a:pPr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Additional training that will complement the workshop (optional)</a:t>
            </a:r>
          </a:p>
          <a:p>
            <a:endParaRPr lang="en-GB" sz="1700" dirty="0">
              <a:solidFill>
                <a:schemeClr val="tx1">
                  <a:lumMod val="85000"/>
                  <a:lumOff val="15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636EDF-7D1D-2045-B458-FD15AA45EABF}"/>
              </a:ext>
            </a:extLst>
          </p:cNvPr>
          <p:cNvCxnSpPr>
            <a:cxnSpLocks/>
          </p:cNvCxnSpPr>
          <p:nvPr/>
        </p:nvCxnSpPr>
        <p:spPr>
          <a:xfrm>
            <a:off x="7878741" y="2125278"/>
            <a:ext cx="2813643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753BE2-06F3-654D-9621-D72931F3D7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881" y="227871"/>
            <a:ext cx="1096177" cy="12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9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65799D-A4B4-0946-8639-0CE37D5387F4}"/>
              </a:ext>
            </a:extLst>
          </p:cNvPr>
          <p:cNvSpPr txBox="1"/>
          <p:nvPr/>
        </p:nvSpPr>
        <p:spPr>
          <a:xfrm>
            <a:off x="7416674" y="1253300"/>
            <a:ext cx="4481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5DA039"/>
                </a:solidFill>
                <a:latin typeface="Montserrat" pitchFamily="2" charset="77"/>
              </a:rPr>
              <a:t>YOUR COMMITMENT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D0669C-A5AD-754E-BBC9-D87205745646}"/>
              </a:ext>
            </a:extLst>
          </p:cNvPr>
          <p:cNvCxnSpPr>
            <a:cxnSpLocks/>
          </p:cNvCxnSpPr>
          <p:nvPr/>
        </p:nvCxnSpPr>
        <p:spPr>
          <a:xfrm flipV="1">
            <a:off x="7465442" y="1187273"/>
            <a:ext cx="1660417" cy="1"/>
          </a:xfrm>
          <a:prstGeom prst="line">
            <a:avLst/>
          </a:prstGeom>
          <a:ln w="44450">
            <a:solidFill>
              <a:srgbClr val="5DA0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285364-F12D-A34D-96CD-9F5DB84B6AD0}"/>
              </a:ext>
            </a:extLst>
          </p:cNvPr>
          <p:cNvSpPr txBox="1"/>
          <p:nvPr/>
        </p:nvSpPr>
        <p:spPr>
          <a:xfrm>
            <a:off x="7416674" y="3276600"/>
            <a:ext cx="4481675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A  maximum six-month contract placement of a Level 1-3 qualified intern within your garage/workshop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Assignment of a mentor, who will work alongside the intern providing support when required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C2C4B2-D522-E448-B383-8F328600BA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84" y="181550"/>
            <a:ext cx="1096177" cy="12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4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CF7E682-AABC-1047-BC3D-028D10A21476}"/>
              </a:ext>
            </a:extLst>
          </p:cNvPr>
          <p:cNvSpPr txBox="1"/>
          <p:nvPr/>
        </p:nvSpPr>
        <p:spPr>
          <a:xfrm>
            <a:off x="677585" y="3004831"/>
            <a:ext cx="3699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Montserrat" pitchFamily="2" charset="77"/>
              </a:rPr>
              <a:t>BENEFITS</a:t>
            </a:r>
          </a:p>
          <a:p>
            <a:r>
              <a:rPr lang="en-US" sz="4800" dirty="0">
                <a:solidFill>
                  <a:schemeClr val="bg1"/>
                </a:solidFill>
                <a:latin typeface="Montserrat" pitchFamily="2" charset="77"/>
              </a:rPr>
              <a:t>TO YOUR</a:t>
            </a:r>
          </a:p>
          <a:p>
            <a:r>
              <a:rPr lang="en-US" sz="4800" dirty="0">
                <a:solidFill>
                  <a:schemeClr val="bg1"/>
                </a:solidFill>
                <a:latin typeface="Montserrat" pitchFamily="2" charset="77"/>
              </a:rPr>
              <a:t>BUSINESS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B36B6801-8D5A-0447-BFE2-975321771F0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661025" y="1497013"/>
            <a:ext cx="6530975" cy="4953000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A fully qualified, brand-loyal, and appropriately trained workshop staff member within just six months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‘TRY BEFORE YOU BUY’: you will have 6 months to decide whether you want to employ the intern as a permanent employee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‘GROW YOUR OWN’: the intern will be immersed within the brand culture of your business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Wage will be higher than an apprentice would be, but your business will recover expense within six weeks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GB" sz="17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GB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itchFamily="2" charset="77"/>
                <a:cs typeface="Times New Roman" panose="02020603050405020304" pitchFamily="18" charset="0"/>
              </a:rPr>
              <a:t>You will be able to choose the training content for your paid intern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79E1B6-7402-8946-8B7D-D7B67188C85C}"/>
              </a:ext>
            </a:extLst>
          </p:cNvPr>
          <p:cNvCxnSpPr>
            <a:cxnSpLocks/>
          </p:cNvCxnSpPr>
          <p:nvPr/>
        </p:nvCxnSpPr>
        <p:spPr>
          <a:xfrm>
            <a:off x="818307" y="2867186"/>
            <a:ext cx="2997789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F5E333D-C7B6-4143-A6D6-951BC45D7E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68666" y="122086"/>
            <a:ext cx="1096177" cy="12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2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790B9D6-6B88-4B4D-910D-CE4053BC56D4}" vid="{590CDFD5-08F1-5E44-86C5-3E01DA4E716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2CA744A9D517459781A636C304495C" ma:contentTypeVersion="9" ma:contentTypeDescription="Create a new document." ma:contentTypeScope="" ma:versionID="a88aa34d0b8131fa5f99bb3d9b08b624">
  <xsd:schema xmlns:xsd="http://www.w3.org/2001/XMLSchema" xmlns:xs="http://www.w3.org/2001/XMLSchema" xmlns:p="http://schemas.microsoft.com/office/2006/metadata/properties" xmlns:ns2="7f540e7e-114b-4089-a631-4eef377767a4" targetNamespace="http://schemas.microsoft.com/office/2006/metadata/properties" ma:root="true" ma:fieldsID="15a00230986a9a22b507acb38d47949b" ns2:_="">
    <xsd:import namespace="7f540e7e-114b-4089-a631-4eef377767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540e7e-114b-4089-a631-4eef377767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BD0F51-CA2F-4485-9369-E550ED1E04E5}"/>
</file>

<file path=customXml/itemProps2.xml><?xml version="1.0" encoding="utf-8"?>
<ds:datastoreItem xmlns:ds="http://schemas.openxmlformats.org/officeDocument/2006/customXml" ds:itemID="{8DF7D830-4798-4330-A59B-0252248E2EDF}">
  <ds:schemaRefs>
    <ds:schemaRef ds:uri="http://purl.org/dc/terms/"/>
    <ds:schemaRef ds:uri="dd609903-bc0b-4815-bf23-f2d058210d1d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f7eb982-a342-40f9-b74f-e842bf03ef39"/>
  </ds:schemaRefs>
</ds:datastoreItem>
</file>

<file path=customXml/itemProps3.xml><?xml version="1.0" encoding="utf-8"?>
<ds:datastoreItem xmlns:ds="http://schemas.openxmlformats.org/officeDocument/2006/customXml" ds:itemID="{CC0BCB70-1466-4E84-99CB-8DFCC2618F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6238</TotalTime>
  <Words>532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Montserrat Light</vt:lpstr>
      <vt:lpstr>Montserrat 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Freddie Sly</dc:creator>
  <cp:lastModifiedBy>Lynsey Steinmetz</cp:lastModifiedBy>
  <cp:revision>46</cp:revision>
  <dcterms:created xsi:type="dcterms:W3CDTF">2021-01-14T13:21:21Z</dcterms:created>
  <dcterms:modified xsi:type="dcterms:W3CDTF">2021-01-25T10:02:45Z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0x010100292CA744A9D517459781A636C304495C</vt:lpwstr>
  </property>
</Properties>
</file>